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152B-1F7D-6E57-B14E-5E3FC9A10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E497B-5F60-847E-6D4B-DA52FAF57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9E82-3E03-4FA3-A7C8-C4B45BB5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DF93-8528-5090-D12A-F365ADF2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0867-5AD8-9F82-E860-2398ED57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BE9C-963E-4216-6649-C934914EA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83F05-ACBF-03A0-AE77-E3FF7035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831AF-EBA5-899B-9FFA-AEE411A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DD84-ABFD-2A32-310D-C55ABAB2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B316-5CC6-6594-2939-721C825F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4DDCF-2188-36F4-832A-95C0EF8EB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70129-646F-BA9E-0F17-4CB4055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69B20-4596-FEB4-67CE-F3D0E5C2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9BFB3-8742-B8D4-CD3C-5960AC60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B4A6-9D24-4ABF-22DA-8B24DF4B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8692-4CBD-BF11-CE40-0C4C16EA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4416-0C3E-0728-A9BC-4E4B3EBD2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6826B-19AD-2A73-36EF-863E13D7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11E0-65E5-D101-5D84-EAEDE17E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C7C2C-1D8C-61F8-EBB7-C5358E38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C291-F80F-F1B1-C14D-67BBE403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7E1B-42BF-A1E3-21A6-CAAEB327D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E2D4-0A07-13A3-6442-4C3681CB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4E98C-8319-55D4-24BC-3D3D2BD4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7471-70A3-EEF6-CE45-E4CFDFFB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5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5988-B33D-8E5B-E623-AFC336F7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B3041-51A3-E8EC-2727-9E1407B30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659EA-1084-290A-D44A-08F68F565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6C5D8-D2C5-46C8-0F7A-6F54805C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ED15C-89C8-1118-FBA7-D693516C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7CA41-2A41-E62C-5D81-508F0C4D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8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AC2B-86DB-5B47-1771-E7CFD33B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50D45-C1F4-BDE2-819B-C15982B0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381A9-084C-E928-0B83-99CBF85A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2361F-888A-22F2-51E0-7DCF8CCB9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18428-340C-10B4-969C-67FD0F2B7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1B5A68-C4C6-0DC9-4886-62B45AB0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ADA8E-9B8D-1491-138D-4256AE55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A4A9C-C18E-037E-E3CC-CE77F3FF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2710-FC0F-0D54-B3D8-4E6D4D18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59E3D-0A7E-73A3-363D-EE5B9F2B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F32DB-C6A2-813F-5507-A9385B8F2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4DBD3-9913-92D7-2812-E8F45AC8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B140F-D852-4167-54A8-3F8D47EA7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F4680-9E7D-F7B3-D96E-1B96BE2E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EF479-4FA5-26F7-93C9-3FE50DF9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8B26-8ABA-52D8-6DCB-6955CC93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456C-E969-DD4A-0670-73F8C94B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BF4B1-5390-BF4C-6AE3-AA58C226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F2779-7A3C-AF7A-CF92-56465B9E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5ED72-3C5F-A645-0F22-8F7075E0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FF1C-1FCB-F8F3-73C5-931DAE3C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5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70AF-CF18-BE61-38B6-0034A190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6D71E-2CA0-9981-E701-CE58A11FB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69418-ACE1-EC3D-3755-95CE78FF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09DA-1E5C-195D-AB19-CCB5A12C9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80168-2D46-6ABC-315F-F62C7247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510D-5018-0D2A-3784-512F28E0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DCD81-A8FB-9636-ECFE-2446016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113E-8700-3093-BF39-830B7AD6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D3DF9-91D6-3BA1-54B1-01AF45A05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263F-410D-4A48-BF62-684FA9882608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0572C-C397-2F0C-CD7B-8D4B97AB6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A049-9170-54F0-7A6E-705046881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BC05-2347-4DD2-8FCC-6942441F4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5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gear.com.au/products/bb-8-app-enabled-droid-w-trainer-by-sphero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ntroversial Reylo Tops 2020 Fandom Relationship Rankings - Inside the  Magic">
            <a:extLst>
              <a:ext uri="{FF2B5EF4-FFF2-40B4-BE49-F238E27FC236}">
                <a16:creationId xmlns:a16="http://schemas.microsoft.com/office/drawing/2014/main" id="{93956334-4513-58D3-694C-B9837C932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DA1570-C10A-595E-623C-0EE964872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The Embattled Feminine Gaze: A Study in Reylo Discourse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C1A91-FB01-E525-DFEC-B3AF6442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Phoebe Pineda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ylo's 7 Best Moments in STAR WARS - Nerdist">
            <a:extLst>
              <a:ext uri="{FF2B5EF4-FFF2-40B4-BE49-F238E27FC236}">
                <a16:creationId xmlns:a16="http://schemas.microsoft.com/office/drawing/2014/main" id="{9A2F50B4-ED44-F85B-2256-587AC9939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" b="-4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D6F15-CD14-EB05-D504-E2332B63E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Garamond" panose="02020404030301010803" pitchFamily="18" charset="0"/>
              </a:rPr>
              <a:t>What the heck is Reylo?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6E75E-3E82-E69C-20BF-E7AD70C8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Garamond" panose="02020404030301010803" pitchFamily="18" charset="0"/>
              </a:rPr>
              <a:t>Glad you asked!</a:t>
            </a:r>
          </a:p>
          <a:p>
            <a:r>
              <a:rPr lang="en-US" sz="2200" dirty="0">
                <a:solidFill>
                  <a:srgbClr val="FFFFFF"/>
                </a:solidFill>
                <a:latin typeface="Garamond" panose="02020404030301010803" pitchFamily="18" charset="0"/>
              </a:rPr>
              <a:t>Relationship (“</a:t>
            </a:r>
            <a:r>
              <a:rPr lang="en-US" sz="2200" b="1" dirty="0">
                <a:solidFill>
                  <a:srgbClr val="FFFFFF"/>
                </a:solidFill>
                <a:latin typeface="Garamond" panose="02020404030301010803" pitchFamily="18" charset="0"/>
              </a:rPr>
              <a:t>ship</a:t>
            </a:r>
            <a:r>
              <a:rPr lang="en-US" sz="2200" dirty="0">
                <a:solidFill>
                  <a:srgbClr val="FFFFFF"/>
                </a:solidFill>
                <a:latin typeface="Garamond" panose="02020404030301010803" pitchFamily="18" charset="0"/>
              </a:rPr>
              <a:t>”) between Rey and Kylo Ren from the </a:t>
            </a:r>
            <a:r>
              <a:rPr lang="en-US" sz="2200" i="1" dirty="0">
                <a:solidFill>
                  <a:srgbClr val="FFFFFF"/>
                </a:solidFill>
                <a:latin typeface="Garamond" panose="02020404030301010803" pitchFamily="18" charset="0"/>
              </a:rPr>
              <a:t>Star Wars </a:t>
            </a:r>
            <a:r>
              <a:rPr lang="en-US" sz="2200" dirty="0">
                <a:solidFill>
                  <a:srgbClr val="FFFFFF"/>
                </a:solidFill>
                <a:latin typeface="Garamond" panose="02020404030301010803" pitchFamily="18" charset="0"/>
              </a:rPr>
              <a:t>sequel trilogy (VII-IX)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Garamond" panose="02020404030301010803" pitchFamily="18" charset="0"/>
              </a:rPr>
              <a:t>Rey = heroine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Garamond" panose="02020404030301010803" pitchFamily="18" charset="0"/>
              </a:rPr>
              <a:t>Kylo Ren = villain</a:t>
            </a:r>
          </a:p>
          <a:p>
            <a:r>
              <a:rPr lang="en-US" sz="2200" dirty="0">
                <a:solidFill>
                  <a:srgbClr val="FFFFFF"/>
                </a:solidFill>
                <a:latin typeface="Garamond" panose="02020404030301010803" pitchFamily="18" charset="0"/>
              </a:rPr>
              <a:t>Very popular…and very controversial</a:t>
            </a:r>
          </a:p>
        </p:txBody>
      </p:sp>
    </p:spTree>
    <p:extLst>
      <p:ext uri="{BB962C8B-B14F-4D97-AF65-F5344CB8AC3E}">
        <p14:creationId xmlns:p14="http://schemas.microsoft.com/office/powerpoint/2010/main" val="92604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95877-7253-A6F5-FA60-461ED19F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Research Question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F95C-83EE-B327-3152-59DEAA5E0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Why do people “ship” Reylo?</a:t>
            </a:r>
          </a:p>
          <a:p>
            <a:pPr marL="0" indent="0">
              <a:buNone/>
            </a:pPr>
            <a:r>
              <a:rPr lang="en-US" sz="2200" dirty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Why is Reylo considered “feminine gaze”?</a:t>
            </a:r>
          </a:p>
          <a:p>
            <a:pPr marL="0" indent="0">
              <a:buNone/>
            </a:pPr>
            <a:r>
              <a:rPr lang="en-US" sz="2200" dirty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What can the discourse surrounding Reylo tell us about feminine gaze and marginalized spectatorship in fandom? </a:t>
            </a:r>
          </a:p>
        </p:txBody>
      </p:sp>
      <p:pic>
        <p:nvPicPr>
          <p:cNvPr id="3074" name="Picture 2" descr="What does “Reylo” mean? - Quora">
            <a:extLst>
              <a:ext uri="{FF2B5EF4-FFF2-40B4-BE49-F238E27FC236}">
                <a16:creationId xmlns:a16="http://schemas.microsoft.com/office/drawing/2014/main" id="{832B23FD-7B0B-D64F-C9DE-C46BA6ED3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8" r="428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8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01D99-331D-B6B9-9610-F2FFB859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Context and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4F2D-082A-0E01-3C1F-FD2EA135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>
                <a:latin typeface="Garamond" panose="02020404030301010803" pitchFamily="18" charset="0"/>
              </a:rPr>
              <a:t>Academic precedence</a:t>
            </a:r>
          </a:p>
          <a:p>
            <a:pPr lvl="1"/>
            <a:r>
              <a:rPr lang="en-US" sz="1400" dirty="0">
                <a:latin typeface="Garamond" panose="02020404030301010803" pitchFamily="18" charset="0"/>
              </a:rPr>
              <a:t>Feminist media scholarship: how does cinematic media replicate oppressive power structures/dynamics?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Cinematic male gaze + cinema as a subconscious extension of the patriarchy (Laura Mulvey)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Black women audiences + the oppositional gaze (bell hooks)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Defining a feminine gaze (Joey Soloway)</a:t>
            </a:r>
          </a:p>
          <a:p>
            <a:pPr lvl="1"/>
            <a:r>
              <a:rPr lang="en-US" sz="1400" dirty="0">
                <a:latin typeface="Garamond" panose="02020404030301010803" pitchFamily="18" charset="0"/>
              </a:rPr>
              <a:t>Fan studies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Affirmational vs. transformational fandom (</a:t>
            </a:r>
            <a:r>
              <a:rPr lang="en-US" sz="1400" dirty="0" err="1">
                <a:latin typeface="Garamond" panose="02020404030301010803" pitchFamily="18" charset="0"/>
              </a:rPr>
              <a:t>obsession_inc</a:t>
            </a:r>
            <a:r>
              <a:rPr lang="en-US" sz="1400" dirty="0">
                <a:latin typeface="Garamond" panose="02020404030301010803" pitchFamily="18" charset="0"/>
              </a:rPr>
              <a:t>)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Lack of attention to race in fandom (Pande, Scott)</a:t>
            </a:r>
          </a:p>
          <a:p>
            <a:r>
              <a:rPr lang="en-US" sz="1900" dirty="0">
                <a:latin typeface="Garamond" panose="02020404030301010803" pitchFamily="18" charset="0"/>
              </a:rPr>
              <a:t>Methodology</a:t>
            </a:r>
          </a:p>
          <a:p>
            <a:pPr lvl="1"/>
            <a:r>
              <a:rPr lang="en-US" sz="1400" dirty="0">
                <a:latin typeface="Garamond" panose="02020404030301010803" pitchFamily="18" charset="0"/>
              </a:rPr>
              <a:t>Blog posts</a:t>
            </a:r>
          </a:p>
          <a:p>
            <a:pPr lvl="1"/>
            <a:r>
              <a:rPr lang="en-US" sz="1400" dirty="0">
                <a:latin typeface="Garamond" panose="02020404030301010803" pitchFamily="18" charset="0"/>
              </a:rPr>
              <a:t>Published articles</a:t>
            </a:r>
          </a:p>
          <a:p>
            <a:pPr lvl="2"/>
            <a:r>
              <a:rPr lang="en-US" sz="1400" dirty="0">
                <a:latin typeface="Garamond" panose="02020404030301010803" pitchFamily="18" charset="0"/>
              </a:rPr>
              <a:t>Fan interviews</a:t>
            </a:r>
          </a:p>
        </p:txBody>
      </p:sp>
      <p:pic>
        <p:nvPicPr>
          <p:cNvPr id="7176" name="Picture 8" descr="Joey Soloway - Emmy Awards, Nominations and Wins | Television Academy">
            <a:extLst>
              <a:ext uri="{FF2B5EF4-FFF2-40B4-BE49-F238E27FC236}">
                <a16:creationId xmlns:a16="http://schemas.microsoft.com/office/drawing/2014/main" id="{8E74490D-D487-1FD3-4519-21E56EDE5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 r="-1" b="1159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aura Mulvey - Wikipedia">
            <a:extLst>
              <a:ext uri="{FF2B5EF4-FFF2-40B4-BE49-F238E27FC236}">
                <a16:creationId xmlns:a16="http://schemas.microsoft.com/office/drawing/2014/main" id="{C69655CD-9D4A-6B7E-FC2C-5FB413F84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6" r="1" b="8807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ll hooks, trailblazing feminist scholar and activist, has died at age 69  : NPR">
            <a:extLst>
              <a:ext uri="{FF2B5EF4-FFF2-40B4-BE49-F238E27FC236}">
                <a16:creationId xmlns:a16="http://schemas.microsoft.com/office/drawing/2014/main" id="{D325D620-42D6-19B1-DEAE-2750E2C07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0" r="3" b="3644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65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eylo's 7 Best Moments in STAR WARS - Nerdist">
            <a:extLst>
              <a:ext uri="{FF2B5EF4-FFF2-40B4-BE49-F238E27FC236}">
                <a16:creationId xmlns:a16="http://schemas.microsoft.com/office/drawing/2014/main" id="{0CA92A11-6E92-4C36-28F9-6217E3307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4" r="6264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25B9F-4168-4917-4C73-5363F6B5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ramond" panose="02020404030301010803" pitchFamily="18" charset="0"/>
              </a:rPr>
              <a:t>Why Reylo?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4930-2D6B-2EDF-6F32-F8FCBC5B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A common trope: Enemies-to-lovers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Kylo Ren as Byronic hero + subversive masculinity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Redemptive romance and feminine power fantasy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Power in looking: feminine desire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The heroine’s journey (Murdock)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Romance as character development</a:t>
            </a:r>
          </a:p>
        </p:txBody>
      </p:sp>
    </p:spTree>
    <p:extLst>
      <p:ext uri="{BB962C8B-B14F-4D97-AF65-F5344CB8AC3E}">
        <p14:creationId xmlns:p14="http://schemas.microsoft.com/office/powerpoint/2010/main" val="44316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E3606-3FA6-2314-A4A8-30295D5B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Why not Reylo?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8EDA-3954-C339-D4F6-002EDF5F8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Unhealthy relationship dynamic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Physical violence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Emotional manipulation</a:t>
            </a:r>
          </a:p>
          <a:p>
            <a:r>
              <a:rPr lang="en-US" sz="2000" dirty="0">
                <a:latin typeface="Garamond" panose="02020404030301010803" pitchFamily="18" charset="0"/>
              </a:rPr>
              <a:t>Racism + anti-Blackness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“</a:t>
            </a:r>
            <a:r>
              <a:rPr lang="en-US" sz="1600" dirty="0" err="1">
                <a:latin typeface="Garamond" panose="02020404030301010803" pitchFamily="18" charset="0"/>
              </a:rPr>
              <a:t>Woobification</a:t>
            </a:r>
            <a:r>
              <a:rPr lang="en-US" sz="1600" dirty="0">
                <a:latin typeface="Garamond" panose="02020404030301010803" pitchFamily="18" charset="0"/>
              </a:rPr>
              <a:t>”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Treatment of Finn</a:t>
            </a:r>
          </a:p>
          <a:p>
            <a:pPr lvl="1"/>
            <a:r>
              <a:rPr lang="en-US" sz="1600" dirty="0">
                <a:latin typeface="Garamond" panose="02020404030301010803" pitchFamily="18" charset="0"/>
              </a:rPr>
              <a:t>Double standards + glorification of fascist characters</a:t>
            </a:r>
          </a:p>
        </p:txBody>
      </p:sp>
      <p:pic>
        <p:nvPicPr>
          <p:cNvPr id="5122" name="Picture 2" descr="Rise of Skywalker's big Rey and Kylo moment has divided 'Reylo' fandom -  Polygon">
            <a:extLst>
              <a:ext uri="{FF2B5EF4-FFF2-40B4-BE49-F238E27FC236}">
                <a16:creationId xmlns:a16="http://schemas.microsoft.com/office/drawing/2014/main" id="{0DD77081-25E1-079B-E652-0D5462DDA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2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ar Wars: 10 Reasons Why Rey &amp; Finn Aren't Real Friends">
            <a:extLst>
              <a:ext uri="{FF2B5EF4-FFF2-40B4-BE49-F238E27FC236}">
                <a16:creationId xmlns:a16="http://schemas.microsoft.com/office/drawing/2014/main" id="{7BEE8A14-FFA5-2873-3977-6E74B769E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8795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0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C0B4A-DF8E-9CC9-5EBF-6DA9E990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Commentary</a:t>
            </a:r>
          </a:p>
        </p:txBody>
      </p:sp>
      <p:pic>
        <p:nvPicPr>
          <p:cNvPr id="6152" name="Picture 8" descr="Star Wars: 10 Rey Facts You Might Not Know | Den of Geek">
            <a:extLst>
              <a:ext uri="{FF2B5EF4-FFF2-40B4-BE49-F238E27FC236}">
                <a16:creationId xmlns:a16="http://schemas.microsoft.com/office/drawing/2014/main" id="{071DEEB3-9CD7-6337-B1F5-4C4CD45A8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5" r="26525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B99D12-7EE2-2867-1A36-A29E014CB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Garamond" panose="02020404030301010803" pitchFamily="18" charset="0"/>
              </a:rPr>
              <a:t>Differentiating between misogyny and legitimate criticism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“Think of the children!”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Do “problematic”/violent works geared toward masculine audiences receive as much scrutiny or policing as “problematic”/violent works geared toward feminine audiences?</a:t>
            </a:r>
          </a:p>
          <a:p>
            <a:r>
              <a:rPr lang="en-US" sz="1900" dirty="0">
                <a:latin typeface="Garamond" panose="02020404030301010803" pitchFamily="18" charset="0"/>
              </a:rPr>
              <a:t>Fiction vs. reality and the question of escapism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Does fiction inform reality?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Escapism as privilege</a:t>
            </a:r>
          </a:p>
          <a:p>
            <a:r>
              <a:rPr lang="en-US" sz="1900" dirty="0">
                <a:latin typeface="Garamond" panose="02020404030301010803" pitchFamily="18" charset="0"/>
              </a:rPr>
              <a:t>Do our definitions of “the feminine gaze” account for intersectionality?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Most Reylo shippers are women…but many Reylo anti-shippers are also women</a:t>
            </a:r>
          </a:p>
          <a:p>
            <a:pPr lvl="1"/>
            <a:r>
              <a:rPr lang="en-US" sz="1500" dirty="0">
                <a:latin typeface="Garamond" panose="02020404030301010803" pitchFamily="18" charset="0"/>
              </a:rPr>
              <a:t>How lived experience (with abuse, racism, sexuality, etc.) dictates our relationship with media and stories</a:t>
            </a:r>
          </a:p>
        </p:txBody>
      </p:sp>
    </p:spTree>
    <p:extLst>
      <p:ext uri="{BB962C8B-B14F-4D97-AF65-F5344CB8AC3E}">
        <p14:creationId xmlns:p14="http://schemas.microsoft.com/office/powerpoint/2010/main" val="119621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0AAE0-6C28-F239-A4C2-6FC7603A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Garamond" panose="02020404030301010803" pitchFamily="18" charset="0"/>
              </a:rPr>
              <a:t>Why does this matter?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4229-81C0-AD77-973B-1D4EC4A9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Debates over race/racism in media and fandom challenge the perception of fandom as a “safe” + “progressive” space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What some marginalized fans find “liberating” others find troubling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Can fandom be escapism if it reflects </a:t>
            </a:r>
            <a:r>
              <a:rPr lang="en-US" sz="1800">
                <a:latin typeface="Garamond" panose="02020404030301010803" pitchFamily="18" charset="0"/>
              </a:rPr>
              <a:t>real-world biases and beliefs?</a:t>
            </a: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The problems with defining a “feminine gaze”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It’s easy to define how spectatorship and media perpetuate inequalities, but how to challenge those structures without perpetuating other inequalities?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Maybe we should conceptualize fem gaze differently – not a single lens, but a prism</a:t>
            </a:r>
            <a:endParaRPr lang="en-US" sz="1500" dirty="0">
              <a:latin typeface="Garamond" panose="02020404030301010803" pitchFamily="18" charset="0"/>
            </a:endParaRPr>
          </a:p>
          <a:p>
            <a:r>
              <a:rPr lang="en-US" sz="2200" dirty="0">
                <a:latin typeface="Garamond" panose="02020404030301010803" pitchFamily="18" charset="0"/>
              </a:rPr>
              <a:t>Finding nuance in criticism</a:t>
            </a:r>
          </a:p>
        </p:txBody>
      </p:sp>
      <p:pic>
        <p:nvPicPr>
          <p:cNvPr id="8194" name="Picture 2" descr="Star Wars' Author Cut Finn-Rey Romance, Wrote 'Last Jedi' Retcon Book |  IndieWire">
            <a:extLst>
              <a:ext uri="{FF2B5EF4-FFF2-40B4-BE49-F238E27FC236}">
                <a16:creationId xmlns:a16="http://schemas.microsoft.com/office/drawing/2014/main" id="{04F9F895-496C-F99B-D7AB-A59CF8BA1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 r="2384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26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D0B3D-D7EB-3FE0-4060-544FBFFD1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048" r="9089" b="1102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661691-EEF1-3638-71C1-259F0CAA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Thanks for listening!</a:t>
            </a:r>
            <a:endParaRPr lang="en-US" sz="4800" dirty="0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66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451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The Embattled Feminine Gaze: A Study in Reylo Discourse</vt:lpstr>
      <vt:lpstr>What the heck is Reylo?</vt:lpstr>
      <vt:lpstr>Research Question</vt:lpstr>
      <vt:lpstr>Context and Methodology</vt:lpstr>
      <vt:lpstr>Why Reylo?</vt:lpstr>
      <vt:lpstr>Why not Reylo?</vt:lpstr>
      <vt:lpstr>Commentary</vt:lpstr>
      <vt:lpstr>Why does this matter?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Embattled Feminine Gaze: A Study in Reylo Discourse</dc:title>
  <dc:creator>Phoebe Pineda</dc:creator>
  <cp:lastModifiedBy>Phoebe Pineda</cp:lastModifiedBy>
  <cp:revision>18</cp:revision>
  <dcterms:created xsi:type="dcterms:W3CDTF">2023-04-04T00:55:32Z</dcterms:created>
  <dcterms:modified xsi:type="dcterms:W3CDTF">2023-05-05T21:57:50Z</dcterms:modified>
</cp:coreProperties>
</file>